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3" r:id="rId1"/>
  </p:sldMasterIdLst>
  <p:sldIdLst>
    <p:sldId id="256" r:id="rId2"/>
    <p:sldId id="257" r:id="rId3"/>
    <p:sldId id="258" r:id="rId4"/>
    <p:sldId id="259" r:id="rId5"/>
    <p:sldId id="260" r:id="rId6"/>
    <p:sldId id="261" r:id="rId7"/>
    <p:sldId id="262" r:id="rId8"/>
    <p:sldId id="263" r:id="rId9"/>
    <p:sldId id="264" r:id="rId10"/>
    <p:sldId id="265" r:id="rId11"/>
    <p:sldId id="269" r:id="rId12"/>
    <p:sldId id="266" r:id="rId13"/>
    <p:sldId id="268"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1" d="100"/>
          <a:sy n="91" d="100"/>
        </p:scale>
        <p:origin x="32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pieChart>
        <c:varyColors val="1"/>
        <c:ser>
          <c:idx val="0"/>
          <c:order val="0"/>
          <c:tx>
            <c:strRef>
              <c:f>Лист1!$B$1</c:f>
              <c:strCache>
                <c:ptCount val="1"/>
                <c:pt idx="0">
                  <c:v>Суммарное количество выбросов</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616-4406-811A-0F12A07D851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616-4406-811A-0F12A07D851E}"/>
              </c:ext>
            </c:extLst>
          </c:dPt>
          <c:cat>
            <c:strRef>
              <c:f>Лист1!$A$2:$A$3</c:f>
              <c:strCache>
                <c:ptCount val="2"/>
                <c:pt idx="0">
                  <c:v>Cтационарные источники</c:v>
                </c:pt>
                <c:pt idx="1">
                  <c:v>Передвижные источники</c:v>
                </c:pt>
              </c:strCache>
            </c:strRef>
          </c:cat>
          <c:val>
            <c:numRef>
              <c:f>Лист1!$B$2:$B$3</c:f>
              <c:numCache>
                <c:formatCode>General</c:formatCode>
                <c:ptCount val="2"/>
                <c:pt idx="0">
                  <c:v>0.78</c:v>
                </c:pt>
                <c:pt idx="1">
                  <c:v>0.22</c:v>
                </c:pt>
              </c:numCache>
            </c:numRef>
          </c:val>
          <c:extLst>
            <c:ext xmlns:c16="http://schemas.microsoft.com/office/drawing/2014/chart" uri="{C3380CC4-5D6E-409C-BE32-E72D297353CC}">
              <c16:uniqueId val="{00000000-C90D-47E1-8EAC-A77039884BC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ru-RU"/>
              <a:t>Образец заголовка</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61914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ru-RU"/>
              <a:t>Образец заголовка</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48A87A34-81AB-432B-8DAE-1953F412C126}" type="datetimeFigureOut">
              <a:rPr lang="en-US" smtClean="0"/>
              <a:pPr/>
              <a:t>4/18/2020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0245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ru-RU"/>
              <a:t>Образец заголовка</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48A87A34-81AB-432B-8DAE-1953F412C126}" type="datetimeFigureOut">
              <a:rPr lang="en-US" smtClean="0"/>
              <a:pPr/>
              <a:t>4/18/2020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82461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ru-RU"/>
              <a:t>Образец заголовка</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a:t>Образец текста</a:t>
            </a:r>
          </a:p>
        </p:txBody>
      </p:sp>
      <p:sp>
        <p:nvSpPr>
          <p:cNvPr id="5" name="Date Placeholder 4"/>
          <p:cNvSpPr>
            <a:spLocks noGrp="1"/>
          </p:cNvSpPr>
          <p:nvPr>
            <p:ph type="dt" sz="half" idx="10"/>
          </p:nvPr>
        </p:nvSpPr>
        <p:spPr/>
        <p:txBody>
          <a:bodyPr/>
          <a:lstStyle/>
          <a:p>
            <a:fld id="{48A87A34-81AB-432B-8DAE-1953F412C126}" type="datetimeFigureOut">
              <a:rPr lang="en-US" smtClean="0"/>
              <a:pPr/>
              <a:t>4/18/2020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04849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ru-RU"/>
              <a:t>Образец заголовка</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a:t>Образец текста</a:t>
            </a:r>
          </a:p>
        </p:txBody>
      </p:sp>
      <p:sp>
        <p:nvSpPr>
          <p:cNvPr id="5" name="Date Placeholder 4"/>
          <p:cNvSpPr>
            <a:spLocks noGrp="1"/>
          </p:cNvSpPr>
          <p:nvPr>
            <p:ph type="dt" sz="half" idx="10"/>
          </p:nvPr>
        </p:nvSpPr>
        <p:spPr/>
        <p:txBody>
          <a:bodyPr/>
          <a:lstStyle/>
          <a:p>
            <a:fld id="{48A87A34-81AB-432B-8DAE-1953F412C126}" type="datetimeFigureOut">
              <a:rPr lang="en-US" smtClean="0"/>
              <a:pPr/>
              <a:t>4/18/2020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82502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ru-RU"/>
              <a:t>Образец заголовка</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a:t>Образец текста</a:t>
            </a:r>
          </a:p>
        </p:txBody>
      </p:sp>
      <p:sp>
        <p:nvSpPr>
          <p:cNvPr id="5" name="Date Placeholder 4"/>
          <p:cNvSpPr>
            <a:spLocks noGrp="1"/>
          </p:cNvSpPr>
          <p:nvPr>
            <p:ph type="dt" sz="half" idx="10"/>
          </p:nvPr>
        </p:nvSpPr>
        <p:spPr/>
        <p:txBody>
          <a:bodyPr/>
          <a:lstStyle/>
          <a:p>
            <a:fld id="{48A87A34-81AB-432B-8DAE-1953F412C126}" type="datetimeFigureOut">
              <a:rPr lang="en-US" smtClean="0"/>
              <a:pPr/>
              <a:t>4/18/2020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92490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1729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ru-RU"/>
              <a:t>Образец заголовка</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91036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ru-RU"/>
              <a:t>Образец заголовка</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20266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48A87A34-81AB-432B-8DAE-1953F412C126}" type="datetimeFigureOut">
              <a:rPr lang="en-US" smtClean="0"/>
              <a:t>4/18/2020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62744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6732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a:t>Образец заголовка</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9484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85380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9187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ru-RU"/>
              <a:t>Образец заголовка</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48A87A34-81AB-432B-8DAE-1953F412C126}" type="datetimeFigureOut">
              <a:rPr lang="en-US" smtClean="0"/>
              <a:t>4/18/2020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33762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48A87A34-81AB-432B-8DAE-1953F412C126}" type="datetimeFigureOut">
              <a:rPr lang="en-US" smtClean="0"/>
              <a:t>4/18/2020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41582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bg2">
                <a:tint val="90000"/>
                <a:satMod val="92000"/>
                <a:lumMod val="120000"/>
              </a:schemeClr>
            </a:gs>
            <a:gs pos="100000">
              <a:schemeClr val="bg2">
                <a:shade val="98000"/>
                <a:satMod val="120000"/>
                <a:lumMod val="98000"/>
              </a:schemeClr>
            </a:gs>
          </a:gsLst>
          <a:path path="circle">
            <a:fillToRect l="50000" t="50000" r="100000" b="100000"/>
          </a:path>
          <a:tileRect/>
        </a:grad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4/18/2020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2965768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03185-9279-437B-B1D0-58CCE0D5DE5C}"/>
              </a:ext>
            </a:extLst>
          </p:cNvPr>
          <p:cNvSpPr>
            <a:spLocks noGrp="1"/>
          </p:cNvSpPr>
          <p:nvPr>
            <p:ph type="ctrTitle"/>
          </p:nvPr>
        </p:nvSpPr>
        <p:spPr/>
        <p:txBody>
          <a:bodyPr/>
          <a:lstStyle/>
          <a:p>
            <a:r>
              <a:rPr lang="ru-RU" dirty="0"/>
              <a:t>Состояние воздуха Мурманской области</a:t>
            </a:r>
          </a:p>
        </p:txBody>
      </p:sp>
      <p:sp>
        <p:nvSpPr>
          <p:cNvPr id="3" name="Подзаголовок 2">
            <a:extLst>
              <a:ext uri="{FF2B5EF4-FFF2-40B4-BE49-F238E27FC236}">
                <a16:creationId xmlns:a16="http://schemas.microsoft.com/office/drawing/2014/main" id="{14D40522-2F02-4EEF-8C04-5588477D0A70}"/>
              </a:ext>
            </a:extLst>
          </p:cNvPr>
          <p:cNvSpPr>
            <a:spLocks noGrp="1"/>
          </p:cNvSpPr>
          <p:nvPr>
            <p:ph type="subTitle" idx="1"/>
          </p:nvPr>
        </p:nvSpPr>
        <p:spPr/>
        <p:txBody>
          <a:bodyPr/>
          <a:lstStyle/>
          <a:p>
            <a:pPr algn="r"/>
            <a:r>
              <a:rPr lang="ru-RU" dirty="0">
                <a:solidFill>
                  <a:schemeClr val="tx1"/>
                </a:solidFill>
              </a:rPr>
              <a:t>Выполнил </a:t>
            </a:r>
            <a:r>
              <a:rPr lang="ru-RU" dirty="0" err="1">
                <a:solidFill>
                  <a:schemeClr val="tx1"/>
                </a:solidFill>
              </a:rPr>
              <a:t>Фурдик</a:t>
            </a:r>
            <a:r>
              <a:rPr lang="ru-RU" dirty="0">
                <a:solidFill>
                  <a:schemeClr val="tx1"/>
                </a:solidFill>
              </a:rPr>
              <a:t> Н. ИУ7-63</a:t>
            </a:r>
          </a:p>
        </p:txBody>
      </p:sp>
    </p:spTree>
    <p:extLst>
      <p:ext uri="{BB962C8B-B14F-4D97-AF65-F5344CB8AC3E}">
        <p14:creationId xmlns:p14="http://schemas.microsoft.com/office/powerpoint/2010/main" val="3208956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ECBE74-53B1-44C1-9320-739DE77CD8C9}"/>
              </a:ext>
            </a:extLst>
          </p:cNvPr>
          <p:cNvSpPr>
            <a:spLocks noGrp="1"/>
          </p:cNvSpPr>
          <p:nvPr>
            <p:ph type="title"/>
          </p:nvPr>
        </p:nvSpPr>
        <p:spPr/>
        <p:txBody>
          <a:bodyPr>
            <a:normAutofit/>
          </a:bodyPr>
          <a:lstStyle/>
          <a:p>
            <a:pPr algn="r"/>
            <a:r>
              <a:rPr lang="ru-RU" dirty="0"/>
              <a:t>Мероприятия по охране природы</a:t>
            </a:r>
          </a:p>
        </p:txBody>
      </p:sp>
      <p:sp>
        <p:nvSpPr>
          <p:cNvPr id="3" name="Объект 2">
            <a:extLst>
              <a:ext uri="{FF2B5EF4-FFF2-40B4-BE49-F238E27FC236}">
                <a16:creationId xmlns:a16="http://schemas.microsoft.com/office/drawing/2014/main" id="{E7498ECC-6064-45EB-8B1A-2DDBF0EDEF60}"/>
              </a:ext>
            </a:extLst>
          </p:cNvPr>
          <p:cNvSpPr>
            <a:spLocks noGrp="1"/>
          </p:cNvSpPr>
          <p:nvPr>
            <p:ph idx="1"/>
          </p:nvPr>
        </p:nvSpPr>
        <p:spPr>
          <a:xfrm>
            <a:off x="848282" y="1435915"/>
            <a:ext cx="10570195" cy="3127696"/>
          </a:xfrm>
        </p:spPr>
        <p:txBody>
          <a:bodyPr>
            <a:normAutofit/>
          </a:bodyPr>
          <a:lstStyle/>
          <a:p>
            <a:r>
              <a:rPr lang="ru-RU" dirty="0">
                <a:solidFill>
                  <a:schemeClr val="tx1"/>
                </a:solidFill>
              </a:rPr>
              <a:t>В Мурманской области созданы Лапландский и Кандалакшский государственный заповедники: один близ города Мончегорска, другой – на островах Белого и Баренцева морей. В результате охраны животных увеличилась численность диких северных оленей, лосей, морских птиц. Успешно прижились в регионе ондатра и американская норка.</a:t>
            </a:r>
          </a:p>
          <a:p>
            <a:r>
              <a:rPr lang="ru-RU" dirty="0">
                <a:solidFill>
                  <a:schemeClr val="tx1"/>
                </a:solidFill>
              </a:rPr>
              <a:t>Большую роль в охране природы Заполярья играет Полярно-альпийский ботанический сад. Он широко известен в России и за рубежом работами по переселению растений. Ученые сада изучают растительность и почвы Крайнего Севера. В настоящее время коллекция сада насчитывает более двух тысяч видов растений, переселенных из разных климатических зон планеты.</a:t>
            </a:r>
            <a:r>
              <a:rPr lang="en-US" dirty="0">
                <a:solidFill>
                  <a:schemeClr val="tx1"/>
                </a:solidFill>
              </a:rPr>
              <a:t> </a:t>
            </a:r>
            <a:r>
              <a:rPr lang="en-US" sz="1200" dirty="0">
                <a:solidFill>
                  <a:schemeClr val="tx1"/>
                </a:solidFill>
              </a:rPr>
              <a:t>[4]</a:t>
            </a:r>
            <a:endParaRPr lang="ru-RU" dirty="0">
              <a:solidFill>
                <a:schemeClr val="tx1"/>
              </a:solidFill>
            </a:endParaRPr>
          </a:p>
        </p:txBody>
      </p:sp>
      <p:pic>
        <p:nvPicPr>
          <p:cNvPr id="5122" name="Picture 2" descr="Природа Мурманской области (часть 3)">
            <a:extLst>
              <a:ext uri="{FF2B5EF4-FFF2-40B4-BE49-F238E27FC236}">
                <a16:creationId xmlns:a16="http://schemas.microsoft.com/office/drawing/2014/main" id="{6AC23A19-1A0E-4A5A-BE09-197BD892D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181" y="4694372"/>
            <a:ext cx="2950195" cy="19618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4" name="Picture 4" descr="Природа Мурманской области (часть 1)">
            <a:extLst>
              <a:ext uri="{FF2B5EF4-FFF2-40B4-BE49-F238E27FC236}">
                <a16:creationId xmlns:a16="http://schemas.microsoft.com/office/drawing/2014/main" id="{624383AD-4380-4056-AD17-D84572AD9C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6827" y="4694372"/>
            <a:ext cx="4073107" cy="19618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Краски осеннего Заполярья | Пикабу">
            <a:extLst>
              <a:ext uri="{FF2B5EF4-FFF2-40B4-BE49-F238E27FC236}">
                <a16:creationId xmlns:a16="http://schemas.microsoft.com/office/drawing/2014/main" id="{2579B01A-D85F-40C9-932E-EFE079A77B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3385" y="4694372"/>
            <a:ext cx="2944637" cy="19618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175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ECBE74-53B1-44C1-9320-739DE77CD8C9}"/>
              </a:ext>
            </a:extLst>
          </p:cNvPr>
          <p:cNvSpPr>
            <a:spLocks noGrp="1"/>
          </p:cNvSpPr>
          <p:nvPr>
            <p:ph type="title"/>
          </p:nvPr>
        </p:nvSpPr>
        <p:spPr/>
        <p:txBody>
          <a:bodyPr>
            <a:normAutofit/>
          </a:bodyPr>
          <a:lstStyle/>
          <a:p>
            <a:pPr algn="r"/>
            <a:r>
              <a:rPr lang="ru-RU" dirty="0"/>
              <a:t>Мероприятия по охране природы</a:t>
            </a:r>
          </a:p>
        </p:txBody>
      </p:sp>
      <p:sp>
        <p:nvSpPr>
          <p:cNvPr id="3" name="Объект 2">
            <a:extLst>
              <a:ext uri="{FF2B5EF4-FFF2-40B4-BE49-F238E27FC236}">
                <a16:creationId xmlns:a16="http://schemas.microsoft.com/office/drawing/2014/main" id="{E7498ECC-6064-45EB-8B1A-2DDBF0EDEF60}"/>
              </a:ext>
            </a:extLst>
          </p:cNvPr>
          <p:cNvSpPr>
            <a:spLocks noGrp="1"/>
          </p:cNvSpPr>
          <p:nvPr>
            <p:ph idx="1"/>
          </p:nvPr>
        </p:nvSpPr>
        <p:spPr>
          <a:xfrm>
            <a:off x="848282" y="1435915"/>
            <a:ext cx="6441751" cy="5191388"/>
          </a:xfrm>
        </p:spPr>
        <p:txBody>
          <a:bodyPr>
            <a:normAutofit/>
          </a:bodyPr>
          <a:lstStyle/>
          <a:p>
            <a:r>
              <a:rPr lang="ru-RU" dirty="0"/>
              <a:t>Для хранения отходов промышленных предприятий сооружаются обширные резервуары или отгораживаются заливы больших озер. Большое внимание уделяется очистке городских и промышленных сточных вод. На трубах промышленных предприятий устанавливаются специальные уловители, в частности, на комбинате "</a:t>
            </a:r>
            <a:r>
              <a:rPr lang="ru-RU" dirty="0" err="1"/>
              <a:t>Североникель</a:t>
            </a:r>
            <a:r>
              <a:rPr lang="ru-RU" dirty="0"/>
              <a:t>" из улавливаемого сернистого газа производится серная кислота.</a:t>
            </a:r>
          </a:p>
          <a:p>
            <a:r>
              <a:rPr lang="ru-RU" dirty="0"/>
              <a:t>Для предупреждения нежелательных воздействий на естественную среду и чтобы не нарушать природное равновесие в ландшафте, существуют определенные правила, обязательные для всех.</a:t>
            </a:r>
            <a:r>
              <a:rPr lang="en-US" dirty="0"/>
              <a:t> </a:t>
            </a:r>
            <a:r>
              <a:rPr lang="ru-RU" dirty="0"/>
              <a:t>Например, в северной части области запрещается рубка деревьев и заготовка древесины. Чтобы не нарушать гидрологический режим водных систем, рубка леса запрещена также вдоль берегов озер и рек.</a:t>
            </a:r>
          </a:p>
        </p:txBody>
      </p:sp>
      <p:pic>
        <p:nvPicPr>
          <p:cNvPr id="1026" name="Picture 2" descr="ᐈ Мурманской области фото, фотографии мурманская область ...">
            <a:extLst>
              <a:ext uri="{FF2B5EF4-FFF2-40B4-BE49-F238E27FC236}">
                <a16:creationId xmlns:a16="http://schemas.microsoft.com/office/drawing/2014/main" id="{871E13E6-FA3B-4AEF-9834-30CB44435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1076" y="1435916"/>
            <a:ext cx="3458361" cy="23055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basik.ru - Природа - Северное сияние в Мурманске - фотография 1">
            <a:extLst>
              <a:ext uri="{FF2B5EF4-FFF2-40B4-BE49-F238E27FC236}">
                <a16:creationId xmlns:a16="http://schemas.microsoft.com/office/drawing/2014/main" id="{4B28FA99-4E05-402D-A9DC-AFFE36550C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2805" y="4024728"/>
            <a:ext cx="3702642" cy="246676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68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ECBE74-53B1-44C1-9320-739DE77CD8C9}"/>
              </a:ext>
            </a:extLst>
          </p:cNvPr>
          <p:cNvSpPr>
            <a:spLocks noGrp="1"/>
          </p:cNvSpPr>
          <p:nvPr>
            <p:ph type="title"/>
          </p:nvPr>
        </p:nvSpPr>
        <p:spPr/>
        <p:txBody>
          <a:bodyPr>
            <a:normAutofit/>
          </a:bodyPr>
          <a:lstStyle/>
          <a:p>
            <a:pPr algn="r"/>
            <a:r>
              <a:rPr lang="ru-RU" dirty="0"/>
              <a:t>Меры для решения проблемы</a:t>
            </a:r>
          </a:p>
        </p:txBody>
      </p:sp>
      <p:sp>
        <p:nvSpPr>
          <p:cNvPr id="3" name="Объект 2">
            <a:extLst>
              <a:ext uri="{FF2B5EF4-FFF2-40B4-BE49-F238E27FC236}">
                <a16:creationId xmlns:a16="http://schemas.microsoft.com/office/drawing/2014/main" id="{E7498ECC-6064-45EB-8B1A-2DDBF0EDEF60}"/>
              </a:ext>
            </a:extLst>
          </p:cNvPr>
          <p:cNvSpPr>
            <a:spLocks noGrp="1"/>
          </p:cNvSpPr>
          <p:nvPr>
            <p:ph idx="1"/>
          </p:nvPr>
        </p:nvSpPr>
        <p:spPr>
          <a:xfrm>
            <a:off x="848283" y="1435915"/>
            <a:ext cx="6517252" cy="4377656"/>
          </a:xfrm>
        </p:spPr>
        <p:txBody>
          <a:bodyPr>
            <a:normAutofit lnSpcReduction="10000"/>
          </a:bodyPr>
          <a:lstStyle/>
          <a:p>
            <a:r>
              <a:rPr lang="ru-RU" dirty="0"/>
              <a:t>Техническая реконструкция, перепрофилирование, либо ликвидация и перебазирование вредных производств и реабилитация освобождаемых территорий, включая зеленое строительство. </a:t>
            </a:r>
          </a:p>
          <a:p>
            <a:r>
              <a:rPr lang="ru-RU" dirty="0"/>
              <a:t>Обеспечение при размещении промышленных предприятий вблизи жилой застройки сокращения санитарно-защитных зон до границы жилой застройки за счет проведения природоохранных мероприятий по снижению выбросов загрязняющих веществ в атмосферный воздух.</a:t>
            </a:r>
          </a:p>
          <a:p>
            <a:r>
              <a:rPr lang="ru-RU" dirty="0"/>
              <a:t>Организация единых санитарно-защитных зон для утвержденных промышленных зон, благоустройство и озеленение этих территорий, вынос жилой застройки за пределы единых санитарно-защитных зон предприятий.</a:t>
            </a:r>
            <a:endParaRPr lang="ru-RU" sz="1600" dirty="0"/>
          </a:p>
        </p:txBody>
      </p:sp>
      <p:pic>
        <p:nvPicPr>
          <p:cNvPr id="7170" name="Picture 2" descr="Природа Мурманска - отзывы и фотографии - Смородина">
            <a:extLst>
              <a:ext uri="{FF2B5EF4-FFF2-40B4-BE49-F238E27FC236}">
                <a16:creationId xmlns:a16="http://schemas.microsoft.com/office/drawing/2014/main" id="{CFD27DD3-69D6-4FEF-9979-9F9BDFEC25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4983" y="1435915"/>
            <a:ext cx="3531622" cy="26579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172" name="Picture 4" descr="В Никеле откроется выставка о природе полуострова Рыбачий ...">
            <a:extLst>
              <a:ext uri="{FF2B5EF4-FFF2-40B4-BE49-F238E27FC236}">
                <a16:creationId xmlns:a16="http://schemas.microsoft.com/office/drawing/2014/main" id="{6C8098E0-1285-4887-8D39-E98AAF847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4983" y="4428522"/>
            <a:ext cx="3531622" cy="198712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792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98E469-DD25-4FCC-8ED3-20D1A53B07AB}"/>
              </a:ext>
            </a:extLst>
          </p:cNvPr>
          <p:cNvSpPr>
            <a:spLocks noGrp="1"/>
          </p:cNvSpPr>
          <p:nvPr>
            <p:ph type="title"/>
          </p:nvPr>
        </p:nvSpPr>
        <p:spPr/>
        <p:txBody>
          <a:bodyPr/>
          <a:lstStyle/>
          <a:p>
            <a:pPr algn="r"/>
            <a:r>
              <a:rPr lang="ru-RU" dirty="0"/>
              <a:t>Заключение</a:t>
            </a:r>
          </a:p>
        </p:txBody>
      </p:sp>
      <p:sp>
        <p:nvSpPr>
          <p:cNvPr id="3" name="Объект 2">
            <a:extLst>
              <a:ext uri="{FF2B5EF4-FFF2-40B4-BE49-F238E27FC236}">
                <a16:creationId xmlns:a16="http://schemas.microsoft.com/office/drawing/2014/main" id="{36A93AE1-1D97-409E-99F8-4C819D005DB2}"/>
              </a:ext>
            </a:extLst>
          </p:cNvPr>
          <p:cNvSpPr>
            <a:spLocks noGrp="1"/>
          </p:cNvSpPr>
          <p:nvPr>
            <p:ph idx="1"/>
          </p:nvPr>
        </p:nvSpPr>
        <p:spPr/>
        <p:txBody>
          <a:bodyPr>
            <a:normAutofit/>
          </a:bodyPr>
          <a:lstStyle/>
          <a:p>
            <a:pPr marL="0" indent="0">
              <a:buNone/>
            </a:pPr>
            <a:r>
              <a:rPr lang="ru-RU" sz="2400" dirty="0"/>
              <a:t>Текущая экологическая обстановка в Мурманской области сформирована спецификой природно-климатических условий Заполярья и антропогенной деятельностью, характерной для данного региона. Она носит относительно стабильный характер с тенденциями на снижение и обуславливает средние риски негативного воздействия на состояние здоровья человека.</a:t>
            </a:r>
          </a:p>
        </p:txBody>
      </p:sp>
    </p:spTree>
    <p:extLst>
      <p:ext uri="{BB962C8B-B14F-4D97-AF65-F5344CB8AC3E}">
        <p14:creationId xmlns:p14="http://schemas.microsoft.com/office/powerpoint/2010/main" val="3088876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ECBE74-53B1-44C1-9320-739DE77CD8C9}"/>
              </a:ext>
            </a:extLst>
          </p:cNvPr>
          <p:cNvSpPr>
            <a:spLocks noGrp="1"/>
          </p:cNvSpPr>
          <p:nvPr>
            <p:ph type="title"/>
          </p:nvPr>
        </p:nvSpPr>
        <p:spPr/>
        <p:txBody>
          <a:bodyPr>
            <a:normAutofit/>
          </a:bodyPr>
          <a:lstStyle/>
          <a:p>
            <a:pPr algn="r"/>
            <a:r>
              <a:rPr lang="ru-RU" dirty="0"/>
              <a:t>Список литературы</a:t>
            </a:r>
          </a:p>
        </p:txBody>
      </p:sp>
      <p:sp>
        <p:nvSpPr>
          <p:cNvPr id="3" name="Объект 2">
            <a:extLst>
              <a:ext uri="{FF2B5EF4-FFF2-40B4-BE49-F238E27FC236}">
                <a16:creationId xmlns:a16="http://schemas.microsoft.com/office/drawing/2014/main" id="{E7498ECC-6064-45EB-8B1A-2DDBF0EDEF60}"/>
              </a:ext>
            </a:extLst>
          </p:cNvPr>
          <p:cNvSpPr>
            <a:spLocks noGrp="1"/>
          </p:cNvSpPr>
          <p:nvPr>
            <p:ph idx="1"/>
          </p:nvPr>
        </p:nvSpPr>
        <p:spPr>
          <a:xfrm>
            <a:off x="848282" y="1435915"/>
            <a:ext cx="10309075" cy="4377656"/>
          </a:xfrm>
        </p:spPr>
        <p:txBody>
          <a:bodyPr>
            <a:normAutofit lnSpcReduction="10000"/>
          </a:bodyPr>
          <a:lstStyle/>
          <a:p>
            <a:pPr>
              <a:buFont typeface="+mj-lt"/>
              <a:buAutoNum type="arabicPeriod"/>
            </a:pPr>
            <a:r>
              <a:rPr lang="ru-RU" b="1" dirty="0"/>
              <a:t>Мурманская</a:t>
            </a:r>
            <a:r>
              <a:rPr lang="ru-RU" sz="1600" b="1" dirty="0"/>
              <a:t> область. </a:t>
            </a:r>
            <a:r>
              <a:rPr lang="ru-RU" sz="1600" dirty="0"/>
              <a:t>[Электронный ресурс]. – Режим доступа:   </a:t>
            </a:r>
            <a:r>
              <a:rPr lang="en-US" sz="1600" dirty="0"/>
              <a:t>https://ru.wikipedia.org/wiki/</a:t>
            </a:r>
            <a:r>
              <a:rPr lang="ru-RU" sz="1600" dirty="0"/>
              <a:t>Мурманская область (дата обращения 11.04.2020)</a:t>
            </a:r>
          </a:p>
          <a:p>
            <a:pPr>
              <a:buFont typeface="+mj-lt"/>
              <a:buAutoNum type="arabicPeriod"/>
            </a:pPr>
            <a:r>
              <a:rPr lang="ru-RU" b="1" dirty="0"/>
              <a:t>Доклад о состоянии и об охране окружающей среды Мурманской области в 2018 году</a:t>
            </a:r>
            <a:r>
              <a:rPr lang="ru-RU" dirty="0"/>
              <a:t> [Электронный ресурс]. – Режим доступа: </a:t>
            </a:r>
            <a:r>
              <a:rPr lang="en-US" dirty="0"/>
              <a:t>https://gov- murman.ru/region/environmentstate/ </a:t>
            </a:r>
            <a:r>
              <a:rPr lang="ru-RU" dirty="0"/>
              <a:t>(дата обращения 12.04.2020)</a:t>
            </a:r>
            <a:endParaRPr lang="en-US" dirty="0"/>
          </a:p>
          <a:p>
            <a:pPr>
              <a:buFont typeface="+mj-lt"/>
              <a:buAutoNum type="arabicPeriod"/>
            </a:pPr>
            <a:r>
              <a:rPr lang="ru-RU" b="1" dirty="0"/>
              <a:t>Апатит (предприятие)</a:t>
            </a:r>
            <a:r>
              <a:rPr lang="en-US" b="1" dirty="0"/>
              <a:t> </a:t>
            </a:r>
            <a:r>
              <a:rPr lang="ru-RU" dirty="0"/>
              <a:t>[Электронный ресурс]. – Режим доступа:   </a:t>
            </a:r>
            <a:r>
              <a:rPr lang="en-US" dirty="0"/>
              <a:t>https://ru.wikipedia.org/wiki/</a:t>
            </a:r>
            <a:r>
              <a:rPr lang="ru-RU" dirty="0"/>
              <a:t>Апатит_(предприятие) (дата обращения 1</a:t>
            </a:r>
            <a:r>
              <a:rPr lang="en-US" dirty="0"/>
              <a:t>2</a:t>
            </a:r>
            <a:r>
              <a:rPr lang="ru-RU" dirty="0"/>
              <a:t>.04.2020)</a:t>
            </a:r>
            <a:endParaRPr lang="en-US" dirty="0"/>
          </a:p>
          <a:p>
            <a:pPr>
              <a:buFont typeface="+mj-lt"/>
              <a:buAutoNum type="arabicPeriod"/>
            </a:pPr>
            <a:r>
              <a:rPr lang="ru-RU" b="1" cap="all" dirty="0"/>
              <a:t>ОСОБЕННОСТИ ЗАГРЯЗНЕНИЯ</a:t>
            </a:r>
            <a:r>
              <a:rPr lang="ru-RU" dirty="0"/>
              <a:t> </a:t>
            </a:r>
            <a:r>
              <a:rPr lang="en-US" dirty="0"/>
              <a:t>[</a:t>
            </a:r>
            <a:r>
              <a:rPr lang="ru-RU" dirty="0"/>
              <a:t>Электронный ресурс]. – Режим доступа: </a:t>
            </a:r>
            <a:r>
              <a:rPr lang="en-US" dirty="0"/>
              <a:t>http://www.kolgimet.ru/monitoring-zagrjaznenija-okruzhajushchei-sredy/centr-monitoringa-zagrjaznenija-okruzhajushchei-sredy/osobennosti-zagrjaznenija/ </a:t>
            </a:r>
            <a:r>
              <a:rPr lang="ru-RU" dirty="0"/>
              <a:t>(дата обращения 1</a:t>
            </a:r>
            <a:r>
              <a:rPr lang="en-US" dirty="0"/>
              <a:t>3</a:t>
            </a:r>
            <a:r>
              <a:rPr lang="ru-RU" dirty="0"/>
              <a:t>.04.2020)</a:t>
            </a:r>
            <a:endParaRPr lang="en-US" dirty="0"/>
          </a:p>
          <a:p>
            <a:pPr>
              <a:buFont typeface="+mj-lt"/>
              <a:buAutoNum type="arabicPeriod"/>
            </a:pPr>
            <a:r>
              <a:rPr lang="ru-RU" b="1" dirty="0"/>
              <a:t>У жителей Мурманской области накопились тяжелые металлы</a:t>
            </a:r>
            <a:r>
              <a:rPr lang="en-US" b="1" dirty="0"/>
              <a:t> </a:t>
            </a:r>
            <a:r>
              <a:rPr lang="en-US" dirty="0"/>
              <a:t>[</a:t>
            </a:r>
            <a:r>
              <a:rPr lang="ru-RU" dirty="0"/>
              <a:t>Электронный ресурс]. – Режим доступа:</a:t>
            </a:r>
            <a:r>
              <a:rPr lang="en-US" dirty="0"/>
              <a:t> https://www.kommersant.ru/doc/3713793 </a:t>
            </a:r>
            <a:r>
              <a:rPr lang="ru-RU" dirty="0"/>
              <a:t>(дата обращения 1</a:t>
            </a:r>
            <a:r>
              <a:rPr lang="en-US" dirty="0"/>
              <a:t>4</a:t>
            </a:r>
            <a:r>
              <a:rPr lang="ru-RU" dirty="0"/>
              <a:t>.04.2020)</a:t>
            </a:r>
            <a:endParaRPr lang="en-US" dirty="0"/>
          </a:p>
          <a:p>
            <a:endParaRPr lang="ru-RU" dirty="0"/>
          </a:p>
          <a:p>
            <a:endParaRPr lang="ru-RU" dirty="0"/>
          </a:p>
          <a:p>
            <a:endParaRPr lang="ru-RU" dirty="0"/>
          </a:p>
        </p:txBody>
      </p:sp>
    </p:spTree>
    <p:extLst>
      <p:ext uri="{BB962C8B-B14F-4D97-AF65-F5344CB8AC3E}">
        <p14:creationId xmlns:p14="http://schemas.microsoft.com/office/powerpoint/2010/main" val="2155673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00B062-1319-4E19-9D7A-1EB22BAD61CD}"/>
              </a:ext>
            </a:extLst>
          </p:cNvPr>
          <p:cNvSpPr>
            <a:spLocks noGrp="1"/>
          </p:cNvSpPr>
          <p:nvPr>
            <p:ph type="title"/>
          </p:nvPr>
        </p:nvSpPr>
        <p:spPr>
          <a:xfrm>
            <a:off x="1066800" y="219351"/>
            <a:ext cx="10058400" cy="1450757"/>
          </a:xfrm>
        </p:spPr>
        <p:txBody>
          <a:bodyPr/>
          <a:lstStyle/>
          <a:p>
            <a:pPr algn="r"/>
            <a:r>
              <a:rPr lang="ru-RU" dirty="0"/>
              <a:t>Краткая характеристика субъекта</a:t>
            </a:r>
          </a:p>
        </p:txBody>
      </p:sp>
      <p:sp>
        <p:nvSpPr>
          <p:cNvPr id="3" name="Объект 2">
            <a:extLst>
              <a:ext uri="{FF2B5EF4-FFF2-40B4-BE49-F238E27FC236}">
                <a16:creationId xmlns:a16="http://schemas.microsoft.com/office/drawing/2014/main" id="{0E0C1A77-DCC6-4C9C-95D6-5C000E4E06DF}"/>
              </a:ext>
            </a:extLst>
          </p:cNvPr>
          <p:cNvSpPr>
            <a:spLocks noGrp="1"/>
          </p:cNvSpPr>
          <p:nvPr>
            <p:ph idx="1"/>
          </p:nvPr>
        </p:nvSpPr>
        <p:spPr>
          <a:xfrm>
            <a:off x="5821959" y="1905000"/>
            <a:ext cx="6207854" cy="4756557"/>
          </a:xfrm>
        </p:spPr>
        <p:txBody>
          <a:bodyPr>
            <a:normAutofit/>
          </a:bodyPr>
          <a:lstStyle/>
          <a:p>
            <a:pPr marL="0" indent="0">
              <a:buNone/>
            </a:pPr>
            <a:r>
              <a:rPr lang="ru-RU" dirty="0">
                <a:solidFill>
                  <a:schemeClr val="tx1"/>
                </a:solidFill>
              </a:rPr>
              <a:t>Мурманская область расположена на северо-западе Российской Федерации и объективно является одним из стратегических регионов страны в составе Северо-Западного федерального округа. </a:t>
            </a:r>
          </a:p>
          <a:p>
            <a:pPr marL="0" indent="0">
              <a:buNone/>
            </a:pPr>
            <a:r>
              <a:rPr lang="ru-RU" dirty="0">
                <a:solidFill>
                  <a:schemeClr val="tx1"/>
                </a:solidFill>
              </a:rPr>
              <a:t>Административный центр – город-герой Мурманск.</a:t>
            </a:r>
          </a:p>
          <a:p>
            <a:pPr marL="0" indent="0">
              <a:buNone/>
            </a:pPr>
            <a:r>
              <a:rPr lang="ru-RU" dirty="0">
                <a:solidFill>
                  <a:schemeClr val="tx1"/>
                </a:solidFill>
              </a:rPr>
              <a:t>На юго-западе область граничит с Республикой Карелия, а на западе и северо-западе – с Финляндией и Норвегией. Мурманская область – один из немногих регионов, где Россия имеет общую границу с Европейским Союзом и странами НАТО. </a:t>
            </a:r>
            <a:r>
              <a:rPr lang="en-US" sz="1200" dirty="0">
                <a:solidFill>
                  <a:schemeClr val="tx1"/>
                </a:solidFill>
              </a:rPr>
              <a:t>[1]</a:t>
            </a:r>
            <a:endParaRPr lang="ru-RU" sz="1200" dirty="0">
              <a:solidFill>
                <a:schemeClr val="tx1"/>
              </a:solidFill>
            </a:endParaRPr>
          </a:p>
        </p:txBody>
      </p:sp>
      <p:pic>
        <p:nvPicPr>
          <p:cNvPr id="1026" name="Picture 2" descr="Мурманская область на карте">
            <a:extLst>
              <a:ext uri="{FF2B5EF4-FFF2-40B4-BE49-F238E27FC236}">
                <a16:creationId xmlns:a16="http://schemas.microsoft.com/office/drawing/2014/main" id="{308E41FF-A9A9-476B-B5E5-A90E7BE47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117" y="2285300"/>
            <a:ext cx="5082694" cy="290259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351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00B062-1319-4E19-9D7A-1EB22BAD61CD}"/>
              </a:ext>
            </a:extLst>
          </p:cNvPr>
          <p:cNvSpPr>
            <a:spLocks noGrp="1"/>
          </p:cNvSpPr>
          <p:nvPr>
            <p:ph type="title"/>
          </p:nvPr>
        </p:nvSpPr>
        <p:spPr/>
        <p:txBody>
          <a:bodyPr/>
          <a:lstStyle/>
          <a:p>
            <a:pPr algn="r"/>
            <a:r>
              <a:rPr lang="ru-RU" dirty="0"/>
              <a:t>Краткая характеристика субъекта</a:t>
            </a:r>
          </a:p>
        </p:txBody>
      </p:sp>
      <p:sp>
        <p:nvSpPr>
          <p:cNvPr id="3" name="Объект 2">
            <a:extLst>
              <a:ext uri="{FF2B5EF4-FFF2-40B4-BE49-F238E27FC236}">
                <a16:creationId xmlns:a16="http://schemas.microsoft.com/office/drawing/2014/main" id="{0E0C1A77-DCC6-4C9C-95D6-5C000E4E06DF}"/>
              </a:ext>
            </a:extLst>
          </p:cNvPr>
          <p:cNvSpPr>
            <a:spLocks noGrp="1"/>
          </p:cNvSpPr>
          <p:nvPr>
            <p:ph idx="1"/>
          </p:nvPr>
        </p:nvSpPr>
        <p:spPr>
          <a:xfrm>
            <a:off x="5821959" y="1905000"/>
            <a:ext cx="6073629" cy="4756557"/>
          </a:xfrm>
        </p:spPr>
        <p:txBody>
          <a:bodyPr>
            <a:normAutofit/>
          </a:bodyPr>
          <a:lstStyle/>
          <a:p>
            <a:pPr marL="0" indent="0">
              <a:buNone/>
            </a:pPr>
            <a:r>
              <a:rPr lang="ru-RU" dirty="0"/>
              <a:t>Площадь Мурманской области составляет 144,9 тыс. км</a:t>
            </a:r>
            <a:r>
              <a:rPr lang="ru-RU" sz="1200" dirty="0"/>
              <a:t>2</a:t>
            </a:r>
            <a:r>
              <a:rPr lang="ru-RU" dirty="0"/>
              <a:t>. Наибольшая протяжённость с запада на восток – около 550 км, с севера на юг – 400 км. </a:t>
            </a:r>
          </a:p>
          <a:p>
            <a:pPr marL="0" indent="0">
              <a:buNone/>
            </a:pPr>
            <a:r>
              <a:rPr lang="ru-RU" dirty="0"/>
              <a:t>Почти вся территория лежит севернее Полярного круга и располагается на Кольском полуострове. Только западный и юго-западный участки области выходят на материк. Также к территории области относятся и множество островов Баренцева и Белого морей. </a:t>
            </a:r>
          </a:p>
          <a:p>
            <a:pPr marL="0" indent="0">
              <a:buNone/>
            </a:pPr>
            <a:r>
              <a:rPr lang="ru-RU" dirty="0"/>
              <a:t>Регион располагает разнообразными природными ресурсами. В недрах Кольского полуострова открыто более 60 крупных месторождений различных видов минерального сырья.</a:t>
            </a:r>
            <a:endParaRPr lang="ru-RU" dirty="0">
              <a:solidFill>
                <a:schemeClr val="tx1"/>
              </a:solidFill>
            </a:endParaRPr>
          </a:p>
        </p:txBody>
      </p:sp>
      <p:pic>
        <p:nvPicPr>
          <p:cNvPr id="1026" name="Picture 2" descr="Мурманская область на карте">
            <a:extLst>
              <a:ext uri="{FF2B5EF4-FFF2-40B4-BE49-F238E27FC236}">
                <a16:creationId xmlns:a16="http://schemas.microsoft.com/office/drawing/2014/main" id="{308E41FF-A9A9-476B-B5E5-A90E7BE47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117" y="2285300"/>
            <a:ext cx="5082694" cy="290259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A8506C53-27F5-4C35-8DCA-EEE9B87FD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20" y="1905000"/>
            <a:ext cx="5034791" cy="3797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600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00B062-1319-4E19-9D7A-1EB22BAD61CD}"/>
              </a:ext>
            </a:extLst>
          </p:cNvPr>
          <p:cNvSpPr>
            <a:spLocks noGrp="1"/>
          </p:cNvSpPr>
          <p:nvPr>
            <p:ph type="title"/>
          </p:nvPr>
        </p:nvSpPr>
        <p:spPr/>
        <p:txBody>
          <a:bodyPr/>
          <a:lstStyle/>
          <a:p>
            <a:pPr algn="r"/>
            <a:r>
              <a:rPr lang="ru-RU" dirty="0"/>
              <a:t>Общая характеристика экологического состояния</a:t>
            </a:r>
          </a:p>
        </p:txBody>
      </p:sp>
      <p:sp>
        <p:nvSpPr>
          <p:cNvPr id="3" name="Объект 2">
            <a:extLst>
              <a:ext uri="{FF2B5EF4-FFF2-40B4-BE49-F238E27FC236}">
                <a16:creationId xmlns:a16="http://schemas.microsoft.com/office/drawing/2014/main" id="{0E0C1A77-DCC6-4C9C-95D6-5C000E4E06DF}"/>
              </a:ext>
            </a:extLst>
          </p:cNvPr>
          <p:cNvSpPr>
            <a:spLocks noGrp="1"/>
          </p:cNvSpPr>
          <p:nvPr>
            <p:ph idx="1"/>
          </p:nvPr>
        </p:nvSpPr>
        <p:spPr>
          <a:xfrm>
            <a:off x="1317072" y="1795244"/>
            <a:ext cx="5896866" cy="4706922"/>
          </a:xfrm>
        </p:spPr>
        <p:txBody>
          <a:bodyPr>
            <a:normAutofit/>
          </a:bodyPr>
          <a:lstStyle/>
          <a:p>
            <a:pPr marL="0" indent="0">
              <a:buNone/>
            </a:pPr>
            <a:r>
              <a:rPr lang="ru-RU" dirty="0"/>
              <a:t>На территории Мурманской области были обнаружены эффекты негативного влияния антропогенных нагрузок на воздушную сферу. Связано это в основном с тем, что для Мурманской области характерна высокая степень концентрации добывающих и перерабатывающих предприятий горно-металлургического комплекса</a:t>
            </a:r>
            <a:r>
              <a:rPr lang="en-US" dirty="0"/>
              <a:t>.</a:t>
            </a:r>
          </a:p>
          <a:p>
            <a:pPr marL="0" indent="0">
              <a:buNone/>
            </a:pPr>
            <a:r>
              <a:rPr lang="ru-RU" dirty="0"/>
              <a:t>В настоящее время экологическая ситуация в регионе остается устойчиво стабильной.</a:t>
            </a:r>
          </a:p>
        </p:txBody>
      </p:sp>
      <p:pic>
        <p:nvPicPr>
          <p:cNvPr id="4098" name="Picture 2" descr="Мурманская область вошла в число регионов с грязным воздухом ...">
            <a:extLst>
              <a:ext uri="{FF2B5EF4-FFF2-40B4-BE49-F238E27FC236}">
                <a16:creationId xmlns:a16="http://schemas.microsoft.com/office/drawing/2014/main" id="{44A21D8C-168D-45F9-91E7-20CBB2C8C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5759" y="1905000"/>
            <a:ext cx="4155940" cy="27091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descr="Экология Мурманска">
            <a:extLst>
              <a:ext uri="{FF2B5EF4-FFF2-40B4-BE49-F238E27FC236}">
                <a16:creationId xmlns:a16="http://schemas.microsoft.com/office/drawing/2014/main" id="{FF63A56A-E5AE-4295-A7D5-A992F126A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411" y="4905012"/>
            <a:ext cx="4014547" cy="184043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В Мурманске на территории завода произошел пожар">
            <a:extLst>
              <a:ext uri="{FF2B5EF4-FFF2-40B4-BE49-F238E27FC236}">
                <a16:creationId xmlns:a16="http://schemas.microsoft.com/office/drawing/2014/main" id="{A087FF25-FC77-4A8E-BD48-546D065CCA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2928" y="4779811"/>
            <a:ext cx="2438400" cy="18288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Мурманск | Директор мончегорского завода под судом за задержку ...">
            <a:extLst>
              <a:ext uri="{FF2B5EF4-FFF2-40B4-BE49-F238E27FC236}">
                <a16:creationId xmlns:a16="http://schemas.microsoft.com/office/drawing/2014/main" id="{598F457B-9592-4081-8680-02A7D07995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3149" y="4779811"/>
            <a:ext cx="2628550" cy="18288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369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00B062-1319-4E19-9D7A-1EB22BAD61CD}"/>
              </a:ext>
            </a:extLst>
          </p:cNvPr>
          <p:cNvSpPr>
            <a:spLocks noGrp="1"/>
          </p:cNvSpPr>
          <p:nvPr>
            <p:ph type="title"/>
          </p:nvPr>
        </p:nvSpPr>
        <p:spPr/>
        <p:txBody>
          <a:bodyPr/>
          <a:lstStyle/>
          <a:p>
            <a:pPr algn="r"/>
            <a:r>
              <a:rPr lang="ru-RU" dirty="0"/>
              <a:t>Основные источники загрязнений</a:t>
            </a:r>
          </a:p>
        </p:txBody>
      </p:sp>
      <p:sp>
        <p:nvSpPr>
          <p:cNvPr id="3" name="Объект 2">
            <a:extLst>
              <a:ext uri="{FF2B5EF4-FFF2-40B4-BE49-F238E27FC236}">
                <a16:creationId xmlns:a16="http://schemas.microsoft.com/office/drawing/2014/main" id="{0E0C1A77-DCC6-4C9C-95D6-5C000E4E06DF}"/>
              </a:ext>
            </a:extLst>
          </p:cNvPr>
          <p:cNvSpPr>
            <a:spLocks noGrp="1"/>
          </p:cNvSpPr>
          <p:nvPr>
            <p:ph idx="1"/>
          </p:nvPr>
        </p:nvSpPr>
        <p:spPr>
          <a:xfrm>
            <a:off x="906010" y="1905000"/>
            <a:ext cx="6347251" cy="4756557"/>
          </a:xfrm>
        </p:spPr>
        <p:txBody>
          <a:bodyPr>
            <a:normAutofit/>
          </a:bodyPr>
          <a:lstStyle/>
          <a:p>
            <a:r>
              <a:rPr lang="ru-RU" dirty="0"/>
              <a:t>Стационарные источники (заводы и комбинаты, производства)</a:t>
            </a:r>
          </a:p>
          <a:p>
            <a:pPr>
              <a:buFont typeface="+mj-lt"/>
              <a:buAutoNum type="arabicPeriod"/>
            </a:pPr>
            <a:r>
              <a:rPr lang="ru-RU" dirty="0"/>
              <a:t>Комбинат «</a:t>
            </a:r>
            <a:r>
              <a:rPr lang="ru-RU" dirty="0" err="1"/>
              <a:t>Североникель</a:t>
            </a:r>
            <a:r>
              <a:rPr lang="ru-RU" dirty="0"/>
              <a:t>», г. Мончегорск</a:t>
            </a:r>
            <a:endParaRPr lang="en-US" dirty="0"/>
          </a:p>
          <a:p>
            <a:pPr>
              <a:buFont typeface="+mj-lt"/>
              <a:buAutoNum type="arabicPeriod"/>
            </a:pPr>
            <a:r>
              <a:rPr lang="ru-RU" dirty="0"/>
              <a:t>Комбинат «</a:t>
            </a:r>
            <a:r>
              <a:rPr lang="ru-RU" dirty="0" err="1"/>
              <a:t>Печенганикель</a:t>
            </a:r>
            <a:r>
              <a:rPr lang="ru-RU" dirty="0"/>
              <a:t>», г. Заполярный</a:t>
            </a:r>
          </a:p>
          <a:p>
            <a:pPr>
              <a:buFont typeface="+mj-lt"/>
              <a:buAutoNum type="arabicPeriod"/>
            </a:pPr>
            <a:r>
              <a:rPr lang="ru-RU" dirty="0"/>
              <a:t>Кандалакшский алюминиевый завод, г. Кандалакша </a:t>
            </a:r>
          </a:p>
          <a:p>
            <a:pPr>
              <a:buFont typeface="+mj-lt"/>
              <a:buAutoNum type="arabicPeriod"/>
            </a:pPr>
            <a:r>
              <a:rPr lang="ru-RU" dirty="0"/>
              <a:t>ОАО «</a:t>
            </a:r>
            <a:r>
              <a:rPr lang="ru-RU" dirty="0" err="1"/>
              <a:t>Олкон</a:t>
            </a:r>
            <a:r>
              <a:rPr lang="ru-RU" dirty="0"/>
              <a:t>», г. Оленегорск,</a:t>
            </a:r>
          </a:p>
          <a:p>
            <a:pPr>
              <a:buFont typeface="+mj-lt"/>
              <a:buAutoNum type="arabicPeriod"/>
            </a:pPr>
            <a:r>
              <a:rPr lang="ru-RU" dirty="0"/>
              <a:t>ОАО «Ковдорский ГОК», г. Ковдор. </a:t>
            </a:r>
          </a:p>
          <a:p>
            <a:pPr>
              <a:buFont typeface="+mj-lt"/>
              <a:buAutoNum type="arabicPeriod"/>
            </a:pPr>
            <a:r>
              <a:rPr lang="ru-RU" dirty="0"/>
              <a:t>Апатиты,  </a:t>
            </a:r>
            <a:r>
              <a:rPr lang="ru-RU" dirty="0" err="1"/>
              <a:t>г.г</a:t>
            </a:r>
            <a:r>
              <a:rPr lang="ru-RU" dirty="0"/>
              <a:t>. Кировск</a:t>
            </a:r>
            <a:r>
              <a:rPr lang="en-US" dirty="0"/>
              <a:t> </a:t>
            </a:r>
            <a:r>
              <a:rPr lang="en-US" sz="1200" dirty="0"/>
              <a:t>[3]</a:t>
            </a:r>
            <a:endParaRPr lang="ru-RU" sz="1200" dirty="0"/>
          </a:p>
          <a:p>
            <a:r>
              <a:rPr lang="ru-RU" dirty="0"/>
              <a:t>Передвижные источники (автотранспорт)</a:t>
            </a:r>
          </a:p>
        </p:txBody>
      </p:sp>
      <p:pic>
        <p:nvPicPr>
          <p:cNvPr id="5" name="Рисунок 4">
            <a:extLst>
              <a:ext uri="{FF2B5EF4-FFF2-40B4-BE49-F238E27FC236}">
                <a16:creationId xmlns:a16="http://schemas.microsoft.com/office/drawing/2014/main" id="{AFFA65DB-2D9A-46FD-8752-11348C6E7ECE}"/>
              </a:ext>
            </a:extLst>
          </p:cNvPr>
          <p:cNvPicPr>
            <a:picLocks noChangeAspect="1"/>
          </p:cNvPicPr>
          <p:nvPr/>
        </p:nvPicPr>
        <p:blipFill>
          <a:blip r:embed="rId2"/>
          <a:stretch>
            <a:fillRect/>
          </a:stretch>
        </p:blipFill>
        <p:spPr>
          <a:xfrm>
            <a:off x="7370190" y="1569441"/>
            <a:ext cx="4457770" cy="1931467"/>
          </a:xfrm>
          <a:prstGeom prst="rect">
            <a:avLst/>
          </a:prstGeom>
          <a:ln>
            <a:solidFill>
              <a:schemeClr val="tx1"/>
            </a:solidFill>
          </a:ln>
        </p:spPr>
      </p:pic>
      <p:graphicFrame>
        <p:nvGraphicFramePr>
          <p:cNvPr id="7" name="Диаграмма 6">
            <a:extLst>
              <a:ext uri="{FF2B5EF4-FFF2-40B4-BE49-F238E27FC236}">
                <a16:creationId xmlns:a16="http://schemas.microsoft.com/office/drawing/2014/main" id="{0222D1E4-81F4-4892-BA9F-CE291759758F}"/>
              </a:ext>
            </a:extLst>
          </p:cNvPr>
          <p:cNvGraphicFramePr/>
          <p:nvPr>
            <p:extLst>
              <p:ext uri="{D42A27DB-BD31-4B8C-83A1-F6EECF244321}">
                <p14:modId xmlns:p14="http://schemas.microsoft.com/office/powerpoint/2010/main" val="1197029825"/>
              </p:ext>
            </p:extLst>
          </p:nvPr>
        </p:nvGraphicFramePr>
        <p:xfrm>
          <a:off x="5491988" y="4062124"/>
          <a:ext cx="3756403" cy="2316451"/>
        </p:xfrm>
        <a:graphic>
          <a:graphicData uri="http://schemas.openxmlformats.org/drawingml/2006/chart">
            <c:chart xmlns:c="http://schemas.openxmlformats.org/drawingml/2006/chart" xmlns:r="http://schemas.openxmlformats.org/officeDocument/2006/relationships" r:id="rId3"/>
          </a:graphicData>
        </a:graphic>
      </p:graphicFrame>
      <p:pic>
        <p:nvPicPr>
          <p:cNvPr id="8" name="Рисунок 7">
            <a:extLst>
              <a:ext uri="{FF2B5EF4-FFF2-40B4-BE49-F238E27FC236}">
                <a16:creationId xmlns:a16="http://schemas.microsoft.com/office/drawing/2014/main" id="{3776DA47-2E30-4269-B73B-B4AAF049D6AC}"/>
              </a:ext>
            </a:extLst>
          </p:cNvPr>
          <p:cNvPicPr>
            <a:picLocks noChangeAspect="1"/>
          </p:cNvPicPr>
          <p:nvPr/>
        </p:nvPicPr>
        <p:blipFill>
          <a:blip r:embed="rId4"/>
          <a:stretch>
            <a:fillRect/>
          </a:stretch>
        </p:blipFill>
        <p:spPr>
          <a:xfrm>
            <a:off x="9482408" y="3914067"/>
            <a:ext cx="2345552" cy="2612567"/>
          </a:xfrm>
          <a:prstGeom prst="rect">
            <a:avLst/>
          </a:prstGeom>
          <a:ln>
            <a:solidFill>
              <a:schemeClr val="tx1"/>
            </a:solidFill>
          </a:ln>
        </p:spPr>
      </p:pic>
    </p:spTree>
    <p:extLst>
      <p:ext uri="{BB962C8B-B14F-4D97-AF65-F5344CB8AC3E}">
        <p14:creationId xmlns:p14="http://schemas.microsoft.com/office/powerpoint/2010/main" val="1137907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00B062-1319-4E19-9D7A-1EB22BAD61CD}"/>
              </a:ext>
            </a:extLst>
          </p:cNvPr>
          <p:cNvSpPr>
            <a:spLocks noGrp="1"/>
          </p:cNvSpPr>
          <p:nvPr>
            <p:ph type="title"/>
          </p:nvPr>
        </p:nvSpPr>
        <p:spPr>
          <a:xfrm>
            <a:off x="2550253" y="624110"/>
            <a:ext cx="8954359" cy="1280890"/>
          </a:xfrm>
        </p:spPr>
        <p:txBody>
          <a:bodyPr>
            <a:normAutofit/>
          </a:bodyPr>
          <a:lstStyle/>
          <a:p>
            <a:pPr algn="r"/>
            <a:r>
              <a:rPr lang="ru-RU" dirty="0"/>
              <a:t>Тенденциях изменения количественных показателей</a:t>
            </a:r>
          </a:p>
        </p:txBody>
      </p:sp>
      <p:sp>
        <p:nvSpPr>
          <p:cNvPr id="3" name="Объект 2">
            <a:extLst>
              <a:ext uri="{FF2B5EF4-FFF2-40B4-BE49-F238E27FC236}">
                <a16:creationId xmlns:a16="http://schemas.microsoft.com/office/drawing/2014/main" id="{0E0C1A77-DCC6-4C9C-95D6-5C000E4E06DF}"/>
              </a:ext>
            </a:extLst>
          </p:cNvPr>
          <p:cNvSpPr>
            <a:spLocks noGrp="1"/>
          </p:cNvSpPr>
          <p:nvPr>
            <p:ph idx="1"/>
          </p:nvPr>
        </p:nvSpPr>
        <p:spPr>
          <a:xfrm>
            <a:off x="906010" y="1905000"/>
            <a:ext cx="10560810" cy="2474053"/>
          </a:xfrm>
        </p:spPr>
        <p:txBody>
          <a:bodyPr>
            <a:normAutofit/>
          </a:bodyPr>
          <a:lstStyle/>
          <a:p>
            <a:pPr marL="0" indent="0">
              <a:buNone/>
            </a:pPr>
            <a:r>
              <a:rPr lang="ru-RU" dirty="0"/>
              <a:t>В целом, в 2018 году выбросы основных загрязняющих веществ в атмосферный воздух от стационарных источников (215,322 тыс. т) уменьшились на 27,597 тыс. т по сравнению с 2017 годом (242,919 тыс. т), однако выбросы от передвижных источников (автомобильный транспорт) увеличились на 1,2 тыс. т. </a:t>
            </a:r>
          </a:p>
        </p:txBody>
      </p:sp>
      <p:graphicFrame>
        <p:nvGraphicFramePr>
          <p:cNvPr id="7" name="Диаграмма 6">
            <a:extLst>
              <a:ext uri="{FF2B5EF4-FFF2-40B4-BE49-F238E27FC236}">
                <a16:creationId xmlns:a16="http://schemas.microsoft.com/office/drawing/2014/main" id="{0222D1E4-81F4-4892-BA9F-CE291759758F}"/>
              </a:ext>
            </a:extLst>
          </p:cNvPr>
          <p:cNvGraphicFramePr/>
          <p:nvPr/>
        </p:nvGraphicFramePr>
        <p:xfrm>
          <a:off x="6276830" y="3597788"/>
          <a:ext cx="4872139" cy="3063769"/>
        </p:xfrm>
        <a:graphic>
          <a:graphicData uri="http://schemas.openxmlformats.org/drawingml/2006/chart">
            <c:chart xmlns:c="http://schemas.openxmlformats.org/drawingml/2006/chart" xmlns:r="http://schemas.openxmlformats.org/officeDocument/2006/relationships" r:id="rId2"/>
          </a:graphicData>
        </a:graphic>
      </p:graphicFrame>
      <p:pic>
        <p:nvPicPr>
          <p:cNvPr id="4" name="Рисунок 3">
            <a:extLst>
              <a:ext uri="{FF2B5EF4-FFF2-40B4-BE49-F238E27FC236}">
                <a16:creationId xmlns:a16="http://schemas.microsoft.com/office/drawing/2014/main" id="{7C4158D2-9636-4059-8329-B0C0FBF9D870}"/>
              </a:ext>
            </a:extLst>
          </p:cNvPr>
          <p:cNvPicPr>
            <a:picLocks noChangeAspect="1"/>
          </p:cNvPicPr>
          <p:nvPr/>
        </p:nvPicPr>
        <p:blipFill>
          <a:blip r:embed="rId3"/>
          <a:stretch>
            <a:fillRect/>
          </a:stretch>
        </p:blipFill>
        <p:spPr>
          <a:xfrm>
            <a:off x="906010" y="3185890"/>
            <a:ext cx="5537999" cy="2282504"/>
          </a:xfrm>
          <a:prstGeom prst="rect">
            <a:avLst/>
          </a:prstGeom>
          <a:ln>
            <a:solidFill>
              <a:schemeClr val="tx1"/>
            </a:solidFill>
          </a:ln>
        </p:spPr>
      </p:pic>
      <p:pic>
        <p:nvPicPr>
          <p:cNvPr id="6" name="Рисунок 5">
            <a:extLst>
              <a:ext uri="{FF2B5EF4-FFF2-40B4-BE49-F238E27FC236}">
                <a16:creationId xmlns:a16="http://schemas.microsoft.com/office/drawing/2014/main" id="{1DA09385-F3A1-41B1-A3F8-A20530403205}"/>
              </a:ext>
            </a:extLst>
          </p:cNvPr>
          <p:cNvPicPr>
            <a:picLocks noChangeAspect="1"/>
          </p:cNvPicPr>
          <p:nvPr/>
        </p:nvPicPr>
        <p:blipFill>
          <a:blip r:embed="rId4"/>
          <a:stretch>
            <a:fillRect/>
          </a:stretch>
        </p:blipFill>
        <p:spPr>
          <a:xfrm>
            <a:off x="6592670" y="4327142"/>
            <a:ext cx="4911942" cy="2139071"/>
          </a:xfrm>
          <a:prstGeom prst="rect">
            <a:avLst/>
          </a:prstGeom>
          <a:ln>
            <a:solidFill>
              <a:schemeClr val="tx1"/>
            </a:solidFill>
          </a:ln>
        </p:spPr>
      </p:pic>
    </p:spTree>
    <p:extLst>
      <p:ext uri="{BB962C8B-B14F-4D97-AF65-F5344CB8AC3E}">
        <p14:creationId xmlns:p14="http://schemas.microsoft.com/office/powerpoint/2010/main" val="2127382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00B062-1319-4E19-9D7A-1EB22BAD61CD}"/>
              </a:ext>
            </a:extLst>
          </p:cNvPr>
          <p:cNvSpPr>
            <a:spLocks noGrp="1"/>
          </p:cNvSpPr>
          <p:nvPr>
            <p:ph type="title"/>
          </p:nvPr>
        </p:nvSpPr>
        <p:spPr>
          <a:xfrm>
            <a:off x="2550253" y="624110"/>
            <a:ext cx="8954359" cy="1280890"/>
          </a:xfrm>
        </p:spPr>
        <p:txBody>
          <a:bodyPr>
            <a:normAutofit/>
          </a:bodyPr>
          <a:lstStyle/>
          <a:p>
            <a:pPr algn="r"/>
            <a:r>
              <a:rPr lang="ru-RU" dirty="0"/>
              <a:t>Тенденции изменения количественных показателей</a:t>
            </a:r>
          </a:p>
        </p:txBody>
      </p:sp>
      <p:sp>
        <p:nvSpPr>
          <p:cNvPr id="3" name="Объект 2">
            <a:extLst>
              <a:ext uri="{FF2B5EF4-FFF2-40B4-BE49-F238E27FC236}">
                <a16:creationId xmlns:a16="http://schemas.microsoft.com/office/drawing/2014/main" id="{0E0C1A77-DCC6-4C9C-95D6-5C000E4E06DF}"/>
              </a:ext>
            </a:extLst>
          </p:cNvPr>
          <p:cNvSpPr>
            <a:spLocks noGrp="1"/>
          </p:cNvSpPr>
          <p:nvPr>
            <p:ph idx="1"/>
          </p:nvPr>
        </p:nvSpPr>
        <p:spPr>
          <a:xfrm>
            <a:off x="906010" y="1905000"/>
            <a:ext cx="4496500" cy="4328890"/>
          </a:xfrm>
        </p:spPr>
        <p:txBody>
          <a:bodyPr>
            <a:normAutofit/>
          </a:bodyPr>
          <a:lstStyle/>
          <a:p>
            <a:pPr marL="0" indent="0">
              <a:buNone/>
            </a:pPr>
            <a:r>
              <a:rPr lang="ru-RU" dirty="0"/>
              <a:t>В 2018 году по сравнению с 2017 годом увеличились выбросы твёрдых веществ на 1,484 тыс. т, при этом уменьшились выбросы оксида углерода на 0,5319 тыс. т, оксидов азота (в пересчете на NO2) на 3,26 тыс. т, углеводородов (без ЛОС) на 2,913 тыс. т, летучих органических соединений на 5,2817 тыс. т, прочих газообразных и жидких </a:t>
            </a:r>
            <a:r>
              <a:rPr lang="ru-RU" dirty="0" err="1"/>
              <a:t>загрязняюших</a:t>
            </a:r>
            <a:r>
              <a:rPr lang="ru-RU" dirty="0"/>
              <a:t> веществ на 1,7938 тыс. т. В 2018 году на территории региона сохраняется тенденция к снижению выбросов диоксид серы (на 15,301 тыс. т).</a:t>
            </a:r>
            <a:r>
              <a:rPr lang="en-US" dirty="0"/>
              <a:t> </a:t>
            </a:r>
            <a:r>
              <a:rPr lang="en-US" sz="1200" dirty="0"/>
              <a:t>[</a:t>
            </a:r>
            <a:r>
              <a:rPr lang="ru-RU" sz="1200" dirty="0"/>
              <a:t>2</a:t>
            </a:r>
            <a:r>
              <a:rPr lang="en-US" sz="1200" dirty="0"/>
              <a:t>]</a:t>
            </a:r>
            <a:endParaRPr lang="ru-RU" dirty="0"/>
          </a:p>
        </p:txBody>
      </p:sp>
      <p:pic>
        <p:nvPicPr>
          <p:cNvPr id="5" name="Рисунок 4">
            <a:extLst>
              <a:ext uri="{FF2B5EF4-FFF2-40B4-BE49-F238E27FC236}">
                <a16:creationId xmlns:a16="http://schemas.microsoft.com/office/drawing/2014/main" id="{F589A25B-901F-451D-B00F-FED6A920F14E}"/>
              </a:ext>
            </a:extLst>
          </p:cNvPr>
          <p:cNvPicPr>
            <a:picLocks noChangeAspect="1"/>
          </p:cNvPicPr>
          <p:nvPr/>
        </p:nvPicPr>
        <p:blipFill>
          <a:blip r:embed="rId2"/>
          <a:stretch>
            <a:fillRect/>
          </a:stretch>
        </p:blipFill>
        <p:spPr>
          <a:xfrm>
            <a:off x="5519770" y="2537280"/>
            <a:ext cx="6222472" cy="2739745"/>
          </a:xfrm>
          <a:prstGeom prst="rect">
            <a:avLst/>
          </a:prstGeom>
          <a:ln>
            <a:solidFill>
              <a:schemeClr val="tx1"/>
            </a:solidFill>
          </a:ln>
        </p:spPr>
      </p:pic>
    </p:spTree>
    <p:extLst>
      <p:ext uri="{BB962C8B-B14F-4D97-AF65-F5344CB8AC3E}">
        <p14:creationId xmlns:p14="http://schemas.microsoft.com/office/powerpoint/2010/main" val="626447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ECBE74-53B1-44C1-9320-739DE77CD8C9}"/>
              </a:ext>
            </a:extLst>
          </p:cNvPr>
          <p:cNvSpPr>
            <a:spLocks noGrp="1"/>
          </p:cNvSpPr>
          <p:nvPr>
            <p:ph type="title"/>
          </p:nvPr>
        </p:nvSpPr>
        <p:spPr/>
        <p:txBody>
          <a:bodyPr/>
          <a:lstStyle/>
          <a:p>
            <a:pPr algn="r"/>
            <a:r>
              <a:rPr lang="ru-RU" dirty="0"/>
              <a:t>Негативное воздействие тяжелых металлов </a:t>
            </a:r>
          </a:p>
        </p:txBody>
      </p:sp>
      <p:sp>
        <p:nvSpPr>
          <p:cNvPr id="3" name="Объект 2">
            <a:extLst>
              <a:ext uri="{FF2B5EF4-FFF2-40B4-BE49-F238E27FC236}">
                <a16:creationId xmlns:a16="http://schemas.microsoft.com/office/drawing/2014/main" id="{E7498ECC-6064-45EB-8B1A-2DDBF0EDEF60}"/>
              </a:ext>
            </a:extLst>
          </p:cNvPr>
          <p:cNvSpPr>
            <a:spLocks noGrp="1"/>
          </p:cNvSpPr>
          <p:nvPr>
            <p:ph idx="1"/>
          </p:nvPr>
        </p:nvSpPr>
        <p:spPr>
          <a:xfrm>
            <a:off x="1347642" y="1905000"/>
            <a:ext cx="7687302" cy="4380341"/>
          </a:xfrm>
        </p:spPr>
        <p:txBody>
          <a:bodyPr>
            <a:normAutofit/>
          </a:bodyPr>
          <a:lstStyle/>
          <a:p>
            <a:pPr marL="0" indent="0">
              <a:buNone/>
            </a:pPr>
            <a:r>
              <a:rPr lang="ru-RU" dirty="0"/>
              <a:t>Ученые обнаружили значительное превышение тяжелых металлов в организме жителей Мурманской области — об этом говорится в исследовании Института экологии НИУ ВШЭ. По их словам, это связано с выбросами местных промышленных предприятий и плохой системой очистки источников питьевой воды. Кроме того, ученые указывают на рост злокачественных образований у людей, которые живут рядом с заводами.</a:t>
            </a:r>
          </a:p>
        </p:txBody>
      </p:sp>
      <p:pic>
        <p:nvPicPr>
          <p:cNvPr id="4" name="Рисунок 3">
            <a:extLst>
              <a:ext uri="{FF2B5EF4-FFF2-40B4-BE49-F238E27FC236}">
                <a16:creationId xmlns:a16="http://schemas.microsoft.com/office/drawing/2014/main" id="{E1F62A70-56E3-4168-972E-0AE6FCEAE61B}"/>
              </a:ext>
            </a:extLst>
          </p:cNvPr>
          <p:cNvPicPr>
            <a:picLocks noChangeAspect="1"/>
          </p:cNvPicPr>
          <p:nvPr/>
        </p:nvPicPr>
        <p:blipFill>
          <a:blip r:embed="rId2"/>
          <a:stretch>
            <a:fillRect/>
          </a:stretch>
        </p:blipFill>
        <p:spPr>
          <a:xfrm>
            <a:off x="5717052" y="4198690"/>
            <a:ext cx="5334554" cy="2445280"/>
          </a:xfrm>
          <a:prstGeom prst="rect">
            <a:avLst/>
          </a:prstGeom>
          <a:ln>
            <a:solidFill>
              <a:schemeClr val="tx1"/>
            </a:solidFill>
          </a:ln>
        </p:spPr>
      </p:pic>
      <p:pic>
        <p:nvPicPr>
          <p:cNvPr id="3076" name="Picture 4" descr="Мусоросжигательный завод в районе Косино-Ухтомский не собираются ...">
            <a:extLst>
              <a:ext uri="{FF2B5EF4-FFF2-40B4-BE49-F238E27FC236}">
                <a16:creationId xmlns:a16="http://schemas.microsoft.com/office/drawing/2014/main" id="{6092A5F2-8386-4FE6-813C-2B7E2AD4F0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1764" y="1955134"/>
            <a:ext cx="3036028" cy="188492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2" descr="Завод заводов. Стройка советских масштабов идет в Белокаменке ...">
            <a:extLst>
              <a:ext uri="{FF2B5EF4-FFF2-40B4-BE49-F238E27FC236}">
                <a16:creationId xmlns:a16="http://schemas.microsoft.com/office/drawing/2014/main" id="{0C73E6F1-38B1-45D3-ABAD-EE6C96EE94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3142" y="4328719"/>
            <a:ext cx="3064967" cy="218522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242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ECBE74-53B1-44C1-9320-739DE77CD8C9}"/>
              </a:ext>
            </a:extLst>
          </p:cNvPr>
          <p:cNvSpPr>
            <a:spLocks noGrp="1"/>
          </p:cNvSpPr>
          <p:nvPr>
            <p:ph type="title"/>
          </p:nvPr>
        </p:nvSpPr>
        <p:spPr/>
        <p:txBody>
          <a:bodyPr/>
          <a:lstStyle/>
          <a:p>
            <a:pPr algn="r"/>
            <a:r>
              <a:rPr lang="ru-RU" dirty="0"/>
              <a:t>Негативное воздействие тяжелых металлов </a:t>
            </a:r>
          </a:p>
        </p:txBody>
      </p:sp>
      <p:sp>
        <p:nvSpPr>
          <p:cNvPr id="3" name="Объект 2">
            <a:extLst>
              <a:ext uri="{FF2B5EF4-FFF2-40B4-BE49-F238E27FC236}">
                <a16:creationId xmlns:a16="http://schemas.microsoft.com/office/drawing/2014/main" id="{E7498ECC-6064-45EB-8B1A-2DDBF0EDEF60}"/>
              </a:ext>
            </a:extLst>
          </p:cNvPr>
          <p:cNvSpPr>
            <a:spLocks noGrp="1"/>
          </p:cNvSpPr>
          <p:nvPr>
            <p:ph idx="1"/>
          </p:nvPr>
        </p:nvSpPr>
        <p:spPr>
          <a:xfrm>
            <a:off x="3931517" y="1888921"/>
            <a:ext cx="7687302" cy="4380341"/>
          </a:xfrm>
        </p:spPr>
        <p:txBody>
          <a:bodyPr>
            <a:normAutofit/>
          </a:bodyPr>
          <a:lstStyle/>
          <a:p>
            <a:pPr marL="0" indent="0">
              <a:buNone/>
            </a:pPr>
            <a:r>
              <a:rPr lang="ru-RU" dirty="0"/>
              <a:t>Отмечается низкая способность организма жителей арктического региона нейтрализовать загрязняющие вещества из-за низких температур. Также, по словам эксперта</a:t>
            </a:r>
            <a:r>
              <a:rPr lang="en-US" sz="1100" dirty="0"/>
              <a:t>[5]</a:t>
            </a:r>
            <a:r>
              <a:rPr lang="ru-RU" dirty="0"/>
              <a:t>, низкие температуры воздуха минимум в пять раз усиливают вредные эффекты, вызываемые воздействием на организм человека токсичных веществ — даже если они присутствуют в концентрации, не превышающей официально установленных предельно допустимых значений.</a:t>
            </a:r>
          </a:p>
          <a:p>
            <a:pPr marL="0" indent="0">
              <a:buNone/>
            </a:pPr>
            <a:r>
              <a:rPr lang="ru-RU" dirty="0"/>
              <a:t>Самая высокая заболеваемость раком зафиксирована у людей, проживающих в непосредственной близости от плавильных заводов. По статистике, злокачественные опухоли выявлены у десяти человек из каждой тысячи жителей Оленегорска, 13 человек — в Мончегорске, и 18 — на тысячу горожан в Апатитах. </a:t>
            </a:r>
          </a:p>
        </p:txBody>
      </p:sp>
      <p:pic>
        <p:nvPicPr>
          <p:cNvPr id="5" name="Рисунок 4">
            <a:extLst>
              <a:ext uri="{FF2B5EF4-FFF2-40B4-BE49-F238E27FC236}">
                <a16:creationId xmlns:a16="http://schemas.microsoft.com/office/drawing/2014/main" id="{6A23863D-48A6-497C-9C31-851D80CD85F2}"/>
              </a:ext>
            </a:extLst>
          </p:cNvPr>
          <p:cNvPicPr>
            <a:picLocks noChangeAspect="1"/>
          </p:cNvPicPr>
          <p:nvPr/>
        </p:nvPicPr>
        <p:blipFill>
          <a:blip r:embed="rId2"/>
          <a:stretch>
            <a:fillRect/>
          </a:stretch>
        </p:blipFill>
        <p:spPr>
          <a:xfrm>
            <a:off x="793120" y="1905000"/>
            <a:ext cx="2767188" cy="3978334"/>
          </a:xfrm>
          <a:prstGeom prst="rect">
            <a:avLst/>
          </a:prstGeom>
          <a:ln>
            <a:solidFill>
              <a:schemeClr val="tx1"/>
            </a:solidFill>
          </a:ln>
        </p:spPr>
      </p:pic>
    </p:spTree>
    <p:extLst>
      <p:ext uri="{BB962C8B-B14F-4D97-AF65-F5344CB8AC3E}">
        <p14:creationId xmlns:p14="http://schemas.microsoft.com/office/powerpoint/2010/main" val="2353435698"/>
      </p:ext>
    </p:extLst>
  </p:cSld>
  <p:clrMapOvr>
    <a:masterClrMapping/>
  </p:clrMapOvr>
</p:sld>
</file>

<file path=ppt/theme/theme1.xml><?xml version="1.0" encoding="utf-8"?>
<a:theme xmlns:a="http://schemas.openxmlformats.org/drawingml/2006/main" name="Легкий дым">
  <a:themeElements>
    <a:clrScheme name="Легкий дым">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Легкий дым">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Легкий дым">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333</TotalTime>
  <Words>1117</Words>
  <Application>Microsoft Office PowerPoint</Application>
  <PresentationFormat>Широкоэкранный</PresentationFormat>
  <Paragraphs>51</Paragraphs>
  <Slides>14</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14</vt:i4>
      </vt:variant>
    </vt:vector>
  </HeadingPairs>
  <TitlesOfParts>
    <vt:vector size="18" baseType="lpstr">
      <vt:lpstr>Arial</vt:lpstr>
      <vt:lpstr>Century Gothic</vt:lpstr>
      <vt:lpstr>Wingdings 3</vt:lpstr>
      <vt:lpstr>Легкий дым</vt:lpstr>
      <vt:lpstr>Состояние воздуха Мурманской области</vt:lpstr>
      <vt:lpstr>Краткая характеристика субъекта</vt:lpstr>
      <vt:lpstr>Краткая характеристика субъекта</vt:lpstr>
      <vt:lpstr>Общая характеристика экологического состояния</vt:lpstr>
      <vt:lpstr>Основные источники загрязнений</vt:lpstr>
      <vt:lpstr>Тенденциях изменения количественных показателей</vt:lpstr>
      <vt:lpstr>Тенденции изменения количественных показателей</vt:lpstr>
      <vt:lpstr>Негативное воздействие тяжелых металлов </vt:lpstr>
      <vt:lpstr>Негативное воздействие тяжелых металлов </vt:lpstr>
      <vt:lpstr>Мероприятия по охране природы</vt:lpstr>
      <vt:lpstr>Мероприятия по охране природы</vt:lpstr>
      <vt:lpstr>Меры для решения проблемы</vt:lpstr>
      <vt:lpstr>Заключение</vt:lpstr>
      <vt:lpstr>Список литературы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Состояние воздуха Мурманской области</dc:title>
  <dc:creator>schoolboychik</dc:creator>
  <cp:lastModifiedBy>schoolboychik</cp:lastModifiedBy>
  <cp:revision>20</cp:revision>
  <dcterms:created xsi:type="dcterms:W3CDTF">2020-04-15T15:31:19Z</dcterms:created>
  <dcterms:modified xsi:type="dcterms:W3CDTF">2020-04-18T16:54:00Z</dcterms:modified>
</cp:coreProperties>
</file>